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334"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3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xmlns="" userId="Rose Malcolm" providerId="None"/>
      </p:ext>
    </p:extLst>
  </p:cmAuthor>
  <p:cmAuthor id="2" name="Rose Malcolm" initials="RM [2]" lastIdx="7" clrIdx="1">
    <p:extLst>
      <p:ext uri="{19B8F6BF-5375-455C-9EA6-DF929625EA0E}">
        <p15:presenceInfo xmlns:p15="http://schemas.microsoft.com/office/powerpoint/2012/main" xmlns="" userId="17c9fa32013483c0" providerId="Windows Live"/>
      </p:ext>
    </p:extLst>
  </p:cmAuthor>
  <p:cmAuthor id="3" name="Ramesh Sannareddy" initials="RS" lastIdx="7" clrIdx="2">
    <p:extLst>
      <p:ext uri="{19B8F6BF-5375-455C-9EA6-DF929625EA0E}">
        <p15:presenceInfo xmlns:p15="http://schemas.microsoft.com/office/powerpoint/2012/main" xmlns=""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xmlns=""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9" d="100"/>
          <a:sy n="79" d="100"/>
        </p:scale>
        <p:origin x="-1022" y="-8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11/5/2024</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s://github.com/Aruna2897/IBM_Data_science_course_assignments/commit/a386e53069810f912ec99c1542aff617f109c9c8" TargetMode="External"/><Relationship Id="rId4" Type="http://schemas.openxmlformats.org/officeDocument/2006/relationships/hyperlink" Target="https://github.com/Aruna2897/IBM_Data_science_course_assignments"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Aruna S P</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05.11.2024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dirty="0" smtClean="0"/>
              <a:t>Once the raw data obtained, we have to clean, transform and organize it for further process.</a:t>
            </a:r>
          </a:p>
          <a:p>
            <a:r>
              <a:rPr lang="en-US" dirty="0" smtClean="0"/>
              <a:t>Removed the null and duplicate values.</a:t>
            </a:r>
          </a:p>
          <a:p>
            <a:r>
              <a:rPr lang="en-US" dirty="0" smtClean="0"/>
              <a:t>Standardize or normalize the numerical data.</a:t>
            </a:r>
          </a:p>
          <a:p>
            <a:r>
              <a:rPr lang="en-US" dirty="0" smtClean="0"/>
              <a:t>Convert the categorical data using one hot encoding.</a:t>
            </a:r>
          </a:p>
          <a:p>
            <a:r>
              <a:rPr lang="en-US" dirty="0"/>
              <a:t>https://github.com/Aruna2897/IBM_Data_science_course_assignments/blob/main/labs-jupyter-spacex-Data%20wrangling.ipynb</a:t>
            </a:r>
          </a:p>
          <a:p>
            <a:endParaRPr lang="en-US" dirty="0"/>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r>
              <a:rPr lang="en-US" dirty="0"/>
              <a:t>In the exploratory data analysis (EDA) phase, data visualization plays a crucial role in understanding the distribution, relationships, and patterns within the dataset. </a:t>
            </a:r>
            <a:endParaRPr lang="en-US" dirty="0" smtClean="0"/>
          </a:p>
          <a:p>
            <a:r>
              <a:rPr lang="en-US" dirty="0" smtClean="0"/>
              <a:t>Generally for univariate variables, we apply bar chart, histogram charts,etc., For bivariate variables, we apply line charts, scatter plots,etc.,</a:t>
            </a:r>
          </a:p>
          <a:p>
            <a:r>
              <a:rPr lang="en-US" dirty="0"/>
              <a:t>https://github.com/Aruna2897/IBM_Data_science_course_assignments/blob/main/edadataviz.ipynb</a:t>
            </a:r>
            <a:endParaRPr lang="en-US" dirty="0" smtClean="0"/>
          </a:p>
          <a:p>
            <a:endParaRPr lang="en-US" dirty="0"/>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smtClean="0">
                <a:solidFill>
                  <a:schemeClr val="accent3">
                    <a:lumMod val="25000"/>
                  </a:schemeClr>
                </a:solidFill>
              </a:rPr>
              <a:t>Using SQL queries, we got the distinct launch sites. Top 5 records that has cca in its launch site name.</a:t>
            </a:r>
          </a:p>
          <a:p>
            <a:pPr>
              <a:lnSpc>
                <a:spcPct val="100000"/>
              </a:lnSpc>
              <a:spcBef>
                <a:spcPts val="1400"/>
              </a:spcBef>
            </a:pPr>
            <a:r>
              <a:rPr lang="en-US" sz="2200" dirty="0" smtClean="0">
                <a:solidFill>
                  <a:schemeClr val="accent3">
                    <a:lumMod val="25000"/>
                  </a:schemeClr>
                </a:solidFill>
              </a:rPr>
              <a:t>Obtained the success and failure rates and its </a:t>
            </a:r>
            <a:r>
              <a:rPr lang="en-US" sz="2400" dirty="0" smtClean="0"/>
              <a:t>counts. </a:t>
            </a:r>
            <a:r>
              <a:rPr lang="en-US" sz="2400" dirty="0"/>
              <a:t>Landing Outcomes Between 2010-06-04 and </a:t>
            </a:r>
            <a:r>
              <a:rPr lang="en-US" sz="2400" dirty="0" smtClean="0"/>
              <a:t>2017-03-20.</a:t>
            </a:r>
          </a:p>
          <a:p>
            <a:pPr>
              <a:lnSpc>
                <a:spcPct val="100000"/>
              </a:lnSpc>
              <a:spcBef>
                <a:spcPts val="1400"/>
              </a:spcBef>
            </a:pPr>
            <a:r>
              <a:rPr lang="en-US" sz="2400" dirty="0" smtClean="0">
                <a:solidFill>
                  <a:schemeClr val="accent3">
                    <a:lumMod val="25000"/>
                  </a:schemeClr>
                </a:solidFill>
              </a:rPr>
              <a:t>Got the max, average, sum of payloads using Sql built-in functions.</a:t>
            </a:r>
          </a:p>
          <a:p>
            <a:pPr>
              <a:lnSpc>
                <a:spcPct val="100000"/>
              </a:lnSpc>
              <a:spcBef>
                <a:spcPts val="1400"/>
              </a:spcBef>
            </a:pPr>
            <a:r>
              <a:rPr lang="en-US" sz="2400" dirty="0" smtClean="0">
                <a:solidFill>
                  <a:schemeClr val="accent3">
                    <a:lumMod val="25000"/>
                  </a:schemeClr>
                </a:solidFill>
              </a:rPr>
              <a:t>First landing date and success rate for the payload between 4000 and 6000 mass/kg , etc.,</a:t>
            </a:r>
            <a:endParaRPr lang="en-US" sz="2200" dirty="0">
              <a:solidFill>
                <a:schemeClr val="accent3">
                  <a:lumMod val="25000"/>
                </a:schemeClr>
              </a:solidFill>
            </a:endParaRPr>
          </a:p>
          <a:p>
            <a:r>
              <a:rPr lang="en-US" sz="2400" dirty="0"/>
              <a:t>https://github.com/Aruna2897/IBM_Data_science_course_assignments/blob/main/jupyter_labs_eda_sql_coursera_sqllite.ipynb</a:t>
            </a:r>
          </a:p>
          <a:p>
            <a:endParaRPr lang="en-US" dirty="0"/>
          </a:p>
          <a:p>
            <a:endParaRPr lang="en-US" dirty="0"/>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r>
              <a:rPr lang="en-US" dirty="0" smtClean="0"/>
              <a:t>Using Folium built the interactive maps which are discussed more detailed in the upcoming slides.</a:t>
            </a:r>
          </a:p>
          <a:p>
            <a:r>
              <a:rPr lang="en-US" dirty="0" smtClean="0"/>
              <a:t>Generated the global map with the launch sites on it.</a:t>
            </a:r>
          </a:p>
          <a:p>
            <a:r>
              <a:rPr lang="en-US" dirty="0" smtClean="0"/>
              <a:t>Differentiated success and failure launch sites with the built-in color marker.</a:t>
            </a:r>
          </a:p>
          <a:p>
            <a:r>
              <a:rPr lang="en-US" dirty="0"/>
              <a:t>Calculated the distance between the coordinates.</a:t>
            </a:r>
          </a:p>
          <a:p>
            <a:r>
              <a:rPr lang="en-US" dirty="0"/>
              <a:t>https://github.com/Aruna2897/IBM_Data_science_course_assignments/blob/main/lab_jupyter_launch_site_location.ipynb</a:t>
            </a:r>
            <a:endParaRPr lang="en-US" dirty="0" smtClean="0"/>
          </a:p>
          <a:p>
            <a:endParaRPr lang="en-US" dirty="0"/>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r>
              <a:rPr lang="en-US" dirty="0" smtClean="0"/>
              <a:t>Further analyzed using </a:t>
            </a:r>
            <a:r>
              <a:rPr lang="en-US" dirty="0" err="1" smtClean="0"/>
              <a:t>plotly</a:t>
            </a:r>
            <a:r>
              <a:rPr lang="en-US" dirty="0" smtClean="0"/>
              <a:t> dash libraries.</a:t>
            </a:r>
          </a:p>
          <a:p>
            <a:r>
              <a:rPr lang="en-US" dirty="0" smtClean="0"/>
              <a:t>Created a dynamic map for the better understanding.</a:t>
            </a:r>
          </a:p>
          <a:p>
            <a:r>
              <a:rPr lang="en-US" dirty="0" smtClean="0"/>
              <a:t>Generated a pie chart for each launch sites with it success and failure counts.</a:t>
            </a:r>
          </a:p>
          <a:p>
            <a:r>
              <a:rPr lang="en-US" dirty="0" smtClean="0"/>
              <a:t>Created a scatter plot to understand which launch sites had been used for which amount of payloads.</a:t>
            </a:r>
          </a:p>
          <a:p>
            <a:r>
              <a:rPr lang="en-US" dirty="0"/>
              <a:t>https://github.com/Aruna2897/IBM_Data_science_course_assignments/blob/main/spacex_launch_dash.py</a:t>
            </a:r>
            <a:endParaRPr lang="en-US" dirty="0" smtClean="0"/>
          </a:p>
          <a:p>
            <a:endParaRPr lang="en-US" dirty="0"/>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fontScale="92500" lnSpcReduction="10000"/>
          </a:bodyPr>
          <a:lstStyle/>
          <a:p>
            <a:r>
              <a:rPr lang="en-US" dirty="0" smtClean="0"/>
              <a:t>We </a:t>
            </a:r>
            <a:r>
              <a:rPr lang="en-US" dirty="0"/>
              <a:t>trained and tested our model using various classification techniques. </a:t>
            </a:r>
            <a:endParaRPr lang="en-US" dirty="0" smtClean="0"/>
          </a:p>
          <a:p>
            <a:r>
              <a:rPr lang="en-US" dirty="0" smtClean="0"/>
              <a:t>To evaluate </a:t>
            </a:r>
            <a:r>
              <a:rPr lang="en-US" dirty="0"/>
              <a:t>the model's performance, we calculated several metrics, including accuracy, F1 score, recall, and precision, providing a comprehensive assessment of the model's effectiveness. </a:t>
            </a:r>
            <a:endParaRPr lang="en-US" dirty="0" smtClean="0"/>
          </a:p>
          <a:p>
            <a:r>
              <a:rPr lang="en-US" dirty="0" smtClean="0"/>
              <a:t>Additionally</a:t>
            </a:r>
            <a:r>
              <a:rPr lang="en-US" dirty="0"/>
              <a:t>, a confusion matrix was generated to give a clearer visualization of true and false predictions, further enhancing our understanding of the model's classification </a:t>
            </a:r>
            <a:r>
              <a:rPr lang="en-US" dirty="0" smtClean="0"/>
              <a:t>capabilities.</a:t>
            </a:r>
            <a:endParaRPr lang="en-US" dirty="0"/>
          </a:p>
          <a:p>
            <a:r>
              <a:rPr lang="en-US" dirty="0" smtClean="0"/>
              <a:t>https</a:t>
            </a:r>
            <a:r>
              <a:rPr lang="en-US" dirty="0"/>
              <a:t>://github.com/Aruna2897/IBM_Data_science_course_assignments/blob/main/SpaceX_Machine%20Learning%20Prediction_Part_5.ipynb</a:t>
            </a:r>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841125" y="1807337"/>
            <a:ext cx="10616847" cy="1621663"/>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9600" b="1" dirty="0" smtClean="0">
                <a:solidFill>
                  <a:schemeClr val="tx1"/>
                </a:solidFill>
                <a:latin typeface="+mn-lt"/>
              </a:rPr>
              <a:t>Data Collection and wrangling: </a:t>
            </a:r>
            <a:r>
              <a:rPr lang="en-US" sz="9600" dirty="0" smtClean="0">
                <a:solidFill>
                  <a:schemeClr val="tx1"/>
                </a:solidFill>
                <a:latin typeface="+mn-lt"/>
              </a:rPr>
              <a:t>The real time data is obtained from its source. Then, it is cleaned, transformed and organized based on the requirements. Here, we separated the falcon 9 data alone from the rest of the data.</a:t>
            </a:r>
          </a:p>
          <a:p>
            <a:r>
              <a:rPr lang="en-US" sz="9600" b="1" dirty="0" smtClean="0">
                <a:solidFill>
                  <a:schemeClr val="tx1"/>
                </a:solidFill>
                <a:latin typeface="+mn-lt"/>
              </a:rPr>
              <a:t>Using EDA methods:</a:t>
            </a:r>
            <a:r>
              <a:rPr lang="en-US" sz="9600" dirty="0" smtClean="0">
                <a:solidFill>
                  <a:schemeClr val="tx1"/>
                </a:solidFill>
                <a:latin typeface="+mn-lt"/>
              </a:rPr>
              <a:t> The variation between the variables and its flows has been observed. Removed the null and duplicate values for better model efficiency.</a:t>
            </a:r>
            <a:endParaRPr lang="en-US" sz="9600" b="1" dirty="0" smtClean="0">
              <a:solidFill>
                <a:schemeClr val="tx1"/>
              </a:solidFill>
              <a:latin typeface="+mn-lt"/>
            </a:endParaRPr>
          </a:p>
          <a:p>
            <a:r>
              <a:rPr lang="en-US" sz="9600" b="1" dirty="0" smtClean="0">
                <a:solidFill>
                  <a:schemeClr val="tx1"/>
                </a:solidFill>
                <a:latin typeface="+mn-lt"/>
              </a:rPr>
              <a:t>Using Folium Maps </a:t>
            </a:r>
            <a:r>
              <a:rPr lang="en-US" sz="9600" dirty="0" smtClean="0">
                <a:solidFill>
                  <a:schemeClr val="tx1"/>
                </a:solidFill>
                <a:latin typeface="+mn-lt"/>
              </a:rPr>
              <a:t>– The following insights are observed</a:t>
            </a:r>
          </a:p>
          <a:p>
            <a:r>
              <a:rPr lang="en-US" sz="9600" b="1" dirty="0" smtClean="0">
                <a:solidFill>
                  <a:schemeClr val="tx1"/>
                </a:solidFill>
                <a:latin typeface="+mn-lt"/>
              </a:rPr>
              <a:t>Proximity </a:t>
            </a:r>
            <a:r>
              <a:rPr lang="en-US" sz="9600" b="1" dirty="0">
                <a:solidFill>
                  <a:schemeClr val="tx1"/>
                </a:solidFill>
                <a:latin typeface="+mn-lt"/>
              </a:rPr>
              <a:t>to Transportation Infrastructure:</a:t>
            </a:r>
            <a:r>
              <a:rPr lang="en-US" sz="9600" dirty="0">
                <a:solidFill>
                  <a:schemeClr val="tx1"/>
                </a:solidFill>
                <a:latin typeface="+mn-lt"/>
              </a:rPr>
              <a:t> Launch sites are located close to NASA railroads, providing cost-effective transportation of rocket parts to the launch area, enhancing logistical efficiency.</a:t>
            </a:r>
          </a:p>
          <a:p>
            <a:r>
              <a:rPr lang="en-US" sz="9600" b="1" dirty="0">
                <a:solidFill>
                  <a:schemeClr val="tx1"/>
                </a:solidFill>
                <a:latin typeface="+mn-lt"/>
              </a:rPr>
              <a:t>Strategic Coastal Positioning Near the Equator:</a:t>
            </a:r>
            <a:r>
              <a:rPr lang="en-US" sz="9600" dirty="0">
                <a:solidFill>
                  <a:schemeClr val="tx1"/>
                </a:solidFill>
                <a:latin typeface="+mn-lt"/>
              </a:rPr>
              <a:t> Sites are positioned near the coastline close to the equator. This location is ideal for launching rockets due to the Earth’s rotational speed, which provides an additional velocity boost, reducing the fuel required to reach orbit. In case of a malfunction, rockets can be safely diverted to the ocean, minimizing risks to populated areas.</a:t>
            </a:r>
          </a:p>
          <a:p>
            <a:pPr lvl="1"/>
            <a:endParaRPr lang="en-US" sz="1800" dirty="0" smtClean="0"/>
          </a:p>
          <a:p>
            <a:pPr marL="457200" lvl="1" indent="0">
              <a:buNone/>
            </a:pPr>
            <a:endParaRPr lang="en-US" sz="1800" dirty="0"/>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1431758"/>
            <a:ext cx="10420638" cy="3811588"/>
          </a:xfrm>
          <a:prstGeom prst="rect">
            <a:avLst/>
          </a:prstGeom>
        </p:spPr>
        <p:txBody>
          <a:bodyPr>
            <a:normAutofit/>
          </a:bodyPr>
          <a:lstStyle/>
          <a:p>
            <a:pPr>
              <a:lnSpc>
                <a:spcPct val="100000"/>
              </a:lnSpc>
              <a:spcBef>
                <a:spcPts val="1400"/>
              </a:spcBef>
            </a:pPr>
            <a:r>
              <a:rPr lang="en-US" sz="2000" dirty="0"/>
              <a:t>We see that as the flight number increases, the first stage is more likely to land successfully. The payload mass also appears to be a factor; even with more massive payloads, the first stage often returns successfully.</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a:t>
            </a:r>
            <a:r>
              <a:rPr lang="en-US" dirty="0" err="1" smtClean="0">
                <a:solidFill>
                  <a:srgbClr val="0B49CB"/>
                </a:solidFill>
                <a:latin typeface="Abadi"/>
              </a:rPr>
              <a:t>PayloadMass</a:t>
            </a:r>
            <a:endParaRPr lang="en-US" dirty="0">
              <a:solidFill>
                <a:srgbClr val="0B49CB"/>
              </a:solidFill>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525" y="2573621"/>
            <a:ext cx="11410950" cy="328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56059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500502" y="1453740"/>
            <a:ext cx="11223067" cy="381158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As we can see, The launch site CCAFS SLC 40 has highest number of payloads.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11" y="2271988"/>
            <a:ext cx="11734800" cy="337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97892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456286" y="1562350"/>
            <a:ext cx="11001686"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862" y="1780138"/>
            <a:ext cx="13287816" cy="3994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0901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569" y="1735292"/>
            <a:ext cx="5588467" cy="4155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4992" y="1838426"/>
            <a:ext cx="5104153" cy="3465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67275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049" y="1822449"/>
            <a:ext cx="11573777" cy="3827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53405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336874" y="1415239"/>
            <a:ext cx="11232692" cy="3811588"/>
          </a:xfrm>
          <a:prstGeom prst="rect">
            <a:avLst/>
          </a:prstGeom>
        </p:spPr>
        <p:txBody>
          <a:bodyPr>
            <a:normAutofit/>
          </a:bodyPr>
          <a:lstStyle/>
          <a:p>
            <a:pPr>
              <a:lnSpc>
                <a:spcPct val="100000"/>
              </a:lnSpc>
              <a:spcBef>
                <a:spcPts val="1400"/>
              </a:spcBef>
            </a:pPr>
            <a:r>
              <a:rPr lang="en-US" sz="2400" dirty="0" smtClean="0"/>
              <a:t>We can </a:t>
            </a:r>
            <a:r>
              <a:rPr lang="en-US" sz="2400" dirty="0"/>
              <a:t>observe that the </a:t>
            </a:r>
            <a:r>
              <a:rPr lang="en-US" sz="2400" dirty="0" smtClean="0"/>
              <a:t>success </a:t>
            </a:r>
            <a:r>
              <a:rPr lang="en-US" sz="2400" dirty="0"/>
              <a:t>rate since 2013 kept increasing till </a:t>
            </a:r>
            <a:r>
              <a:rPr lang="en-US" sz="2400" dirty="0" smtClean="0"/>
              <a:t>2020.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859380"/>
            <a:ext cx="7480434" cy="4718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65944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query to find the names of all launch site is “</a:t>
            </a:r>
            <a:r>
              <a:rPr lang="en-US" sz="2000" dirty="0" smtClean="0"/>
              <a:t>%</a:t>
            </a:r>
            <a:r>
              <a:rPr lang="en-US" sz="2000" dirty="0"/>
              <a:t>sql Select Distinct </a:t>
            </a:r>
            <a:r>
              <a:rPr lang="en-US" sz="2000" dirty="0" err="1"/>
              <a:t>Launch_Site</a:t>
            </a:r>
            <a:r>
              <a:rPr lang="en-US" sz="2000" dirty="0"/>
              <a:t> from SPACEXTABLE</a:t>
            </a:r>
            <a:r>
              <a:rPr lang="en-US" sz="2000" dirty="0" smtClean="0"/>
              <a:t>;</a:t>
            </a:r>
            <a:r>
              <a:rPr lang="en-US" sz="2000" dirty="0" smtClean="0">
                <a:solidFill>
                  <a:schemeClr val="accent3">
                    <a:lumMod val="25000"/>
                  </a:schemeClr>
                </a:solidFill>
                <a:latin typeface="Abadi" panose="020B0604020104020204" pitchFamily="34" charset="0"/>
              </a:rPr>
              <a:t>”</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167" y="3429000"/>
            <a:ext cx="958215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78509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450240"/>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below image </a:t>
            </a:r>
            <a:r>
              <a:rPr lang="en-US" sz="2400" dirty="0" smtClean="0"/>
              <a:t>displays the five </a:t>
            </a:r>
            <a:r>
              <a:rPr lang="en-US" sz="2400" dirty="0"/>
              <a:t>records where launch sites begin with the string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 y="3035867"/>
            <a:ext cx="11563350" cy="2643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47386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rPr>
              <a:t>total payload carried by boosters from </a:t>
            </a:r>
            <a:r>
              <a:rPr lang="en-US" sz="2200" dirty="0" smtClean="0">
                <a:solidFill>
                  <a:schemeClr val="accent3">
                    <a:lumMod val="25000"/>
                  </a:schemeClr>
                </a:solidFill>
                <a:latin typeface="Abadi" panose="020B0604020104020204" pitchFamily="34" charset="0"/>
              </a:rPr>
              <a:t>NASA is calculated using sum built in function of sql.</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511" y="3043990"/>
            <a:ext cx="11658600" cy="186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00147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average payload Mass by F9 v1.1 is calculated as below,</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525" y="2560119"/>
            <a:ext cx="9452018" cy="2608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55605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As we can see, the first successful ground landing date is 2010-06-04.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125" y="3178743"/>
            <a:ext cx="11049000"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46799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6" name="Picture 2"/>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336895" y="1554610"/>
            <a:ext cx="12922749" cy="4114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93995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507513" y="1568060"/>
            <a:ext cx="11233097" cy="103990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solidFill>
                  <a:schemeClr val="tx1"/>
                </a:solidFill>
                <a:latin typeface="+mn-lt"/>
              </a:rPr>
              <a:t>This project addresses the challenge of optimizing payload pricing for rocket launches, a crucial factor in reducing overall mission costs and enhancing the viability of space missions. By examining </a:t>
            </a:r>
            <a:r>
              <a:rPr lang="en-US" sz="2400" dirty="0" err="1">
                <a:solidFill>
                  <a:schemeClr val="tx1"/>
                </a:solidFill>
                <a:latin typeface="+mn-lt"/>
              </a:rPr>
              <a:t>SpaceY’s</a:t>
            </a:r>
            <a:r>
              <a:rPr lang="en-US" sz="2400" dirty="0">
                <a:solidFill>
                  <a:schemeClr val="tx1"/>
                </a:solidFill>
                <a:latin typeface="+mn-lt"/>
              </a:rPr>
              <a:t> Falcon 9 launch data, we aim to develop a data-driven model that predicts optimal payload pricing while minimizing financial losses associated with launch risks and failures.</a:t>
            </a:r>
          </a:p>
          <a:p>
            <a:r>
              <a:rPr lang="en-US" sz="2400" dirty="0">
                <a:solidFill>
                  <a:schemeClr val="tx1"/>
                </a:solidFill>
                <a:latin typeface="+mn-lt"/>
              </a:rPr>
              <a:t>Using advanced data science techniques, including machine learning and statistical analysis, our approach analyzes historical launch data to identify patterns that impact launch success and pricing efficiency. Key features such as payload mass, launch location, and mission type are considered to predict the price point at which profitability and success likelihood are maximized.</a:t>
            </a:r>
          </a:p>
          <a:p>
            <a:r>
              <a:rPr lang="en-US" sz="2400" dirty="0">
                <a:solidFill>
                  <a:schemeClr val="tx1"/>
                </a:solidFill>
                <a:latin typeface="+mn-lt"/>
              </a:rPr>
              <a:t>The outcome of this analysis provides an optimized pricing strategy that aligns with risk mitigation, supporting more cost-effective and reliable space missions. This model has potential applications across the aerospace industry, contributing to more sustainable practices in mission planning and budgeting.</a:t>
            </a:r>
          </a:p>
          <a:p>
            <a:endParaRPr lang="en-IN" sz="2000" dirty="0">
              <a:latin typeface="+mn-lt"/>
            </a:endParaRPr>
          </a:p>
          <a:p>
            <a:pPr>
              <a:lnSpc>
                <a:spcPct val="100000"/>
              </a:lnSpc>
              <a:spcBef>
                <a:spcPts val="1400"/>
              </a:spcBef>
            </a:pPr>
            <a:endParaRPr lang="en-US" sz="2000" dirty="0">
              <a:solidFill>
                <a:schemeClr val="accent3">
                  <a:lumMod val="25000"/>
                </a:schemeClr>
              </a:solidFill>
              <a:latin typeface="+mn-lt"/>
            </a:endParaRP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xmlns=""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72" y="1861887"/>
            <a:ext cx="10896600" cy="217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48606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boosters carried Maximum Payload is obtained by using sub query methods.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754" y="2746175"/>
            <a:ext cx="8362950" cy="315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66463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dirty="0" smtClean="0">
                <a:solidFill>
                  <a:schemeClr val="accent3">
                    <a:lumMod val="25000"/>
                  </a:schemeClr>
                </a:solidFill>
                <a:latin typeface="Abadi"/>
              </a:rPr>
              <a:t>The results of 2015 failed launch records as shown below</a:t>
            </a:r>
            <a:r>
              <a:rPr lang="en-US" dirty="0">
                <a:solidFill>
                  <a:schemeClr val="accent3">
                    <a:lumMod val="25000"/>
                  </a:schemeClr>
                </a:solidFill>
                <a:latin typeface="Abadi"/>
              </a:rPr>
              <a:t>.</a:t>
            </a:r>
            <a:r>
              <a:rPr lang="en-US" dirty="0" smtClean="0">
                <a:solidFill>
                  <a:schemeClr val="accent3">
                    <a:lumMod val="25000"/>
                  </a:schemeClr>
                </a:solidFill>
                <a:latin typeface="Abadi"/>
              </a:rPr>
              <a:t> The query is in the sql notebook.</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1522" y="3072765"/>
            <a:ext cx="5876925" cy="180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84391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13916" y="1758521"/>
            <a:ext cx="5900908" cy="4351338"/>
          </a:xfrm>
          <a:prstGeom prst="rect">
            <a:avLst/>
          </a:prstGeom>
        </p:spPr>
        <p:txBody>
          <a:bodyPr lIns="91440" tIns="45720" rIns="91440" bIns="45720" anchor="t"/>
          <a:lstStyle/>
          <a:p>
            <a:pPr marL="0" indent="0">
              <a:buNone/>
            </a:pPr>
            <a:r>
              <a:rPr lang="en-US" sz="2200" dirty="0" smtClean="0">
                <a:solidFill>
                  <a:schemeClr val="accent3">
                    <a:lumMod val="25000"/>
                  </a:schemeClr>
                </a:solidFill>
                <a:latin typeface="Abadi" panose="020B0604020104020204" pitchFamily="34" charset="0"/>
              </a:rPr>
              <a:t>The results of landing Outcomes Between 2010-06-04 and 2017-03-20. The query used for this is </a:t>
            </a:r>
            <a:r>
              <a:rPr lang="en-US" sz="1400" dirty="0"/>
              <a:t>%%sql</a:t>
            </a:r>
          </a:p>
          <a:p>
            <a:pPr marL="0" indent="0">
              <a:buNone/>
            </a:pPr>
            <a:r>
              <a:rPr lang="en-US" sz="1400" dirty="0"/>
              <a:t>SELECT</a:t>
            </a:r>
          </a:p>
          <a:p>
            <a:pPr marL="0" indent="0">
              <a:buNone/>
            </a:pPr>
            <a:r>
              <a:rPr lang="en-US" sz="1400" dirty="0"/>
              <a:t>    </a:t>
            </a:r>
            <a:r>
              <a:rPr lang="en-US" sz="1400" dirty="0" err="1"/>
              <a:t>Landing_Outcome</a:t>
            </a:r>
            <a:r>
              <a:rPr lang="en-US" sz="1400" dirty="0"/>
              <a:t>,</a:t>
            </a:r>
          </a:p>
          <a:p>
            <a:pPr marL="0" indent="0">
              <a:buNone/>
            </a:pPr>
            <a:r>
              <a:rPr lang="en-US" sz="1400" dirty="0"/>
              <a:t>    COUNT(*) AS </a:t>
            </a:r>
            <a:r>
              <a:rPr lang="en-US" sz="1400" dirty="0" err="1"/>
              <a:t>Outcome_Count</a:t>
            </a:r>
            <a:r>
              <a:rPr lang="en-US" sz="1400" dirty="0"/>
              <a:t>,</a:t>
            </a:r>
          </a:p>
          <a:p>
            <a:pPr marL="0" indent="0">
              <a:buNone/>
            </a:pPr>
            <a:r>
              <a:rPr lang="en-US" sz="1400" dirty="0"/>
              <a:t>    RANK() OVER (ORDER BY COUNT(*) DESC) AS Rank</a:t>
            </a:r>
          </a:p>
          <a:p>
            <a:pPr marL="0" indent="0">
              <a:buNone/>
            </a:pPr>
            <a:r>
              <a:rPr lang="en-US" sz="1400" dirty="0"/>
              <a:t>FROM</a:t>
            </a:r>
          </a:p>
          <a:p>
            <a:pPr marL="0" indent="0">
              <a:buNone/>
            </a:pPr>
            <a:r>
              <a:rPr lang="en-US" sz="1400" dirty="0"/>
              <a:t>    SPACEXTABLE</a:t>
            </a:r>
          </a:p>
          <a:p>
            <a:pPr marL="0" indent="0">
              <a:buNone/>
            </a:pPr>
            <a:r>
              <a:rPr lang="en-US" sz="1400" dirty="0"/>
              <a:t>WHERE</a:t>
            </a:r>
          </a:p>
          <a:p>
            <a:pPr marL="0" indent="0">
              <a:buNone/>
            </a:pPr>
            <a:r>
              <a:rPr lang="en-US" sz="1400" dirty="0"/>
              <a:t>    Date BETWEEN '2010-06-04' AND '2017-03-20'</a:t>
            </a:r>
          </a:p>
          <a:p>
            <a:pPr marL="0" indent="0">
              <a:buNone/>
            </a:pPr>
            <a:r>
              <a:rPr lang="en-US" sz="1400" dirty="0"/>
              <a:t>GROUP BY</a:t>
            </a:r>
          </a:p>
          <a:p>
            <a:pPr marL="0" indent="0">
              <a:buNone/>
            </a:pPr>
            <a:r>
              <a:rPr lang="en-US" sz="1400" dirty="0"/>
              <a:t>    </a:t>
            </a:r>
            <a:r>
              <a:rPr lang="en-US" sz="1400" dirty="0" err="1"/>
              <a:t>Landing_Outcome</a:t>
            </a:r>
            <a:endParaRPr lang="en-US" sz="1400" dirty="0"/>
          </a:p>
          <a:p>
            <a:pPr marL="0" indent="0">
              <a:buNone/>
            </a:pPr>
            <a:r>
              <a:rPr lang="en-US" sz="1400" dirty="0"/>
              <a:t>ORDER BY</a:t>
            </a:r>
          </a:p>
          <a:p>
            <a:pPr marL="0" indent="0">
              <a:buNone/>
            </a:pPr>
            <a:r>
              <a:rPr lang="en-US" sz="1400" dirty="0"/>
              <a:t>    Rank;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4824" y="2176669"/>
            <a:ext cx="6698975" cy="3558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51684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r>
              <a:rPr lang="en-US" dirty="0" smtClean="0"/>
              <a:t>This map illustrates the launch sites in various location.</a:t>
            </a:r>
            <a:endParaRPr lang="en-US" dirty="0"/>
          </a:p>
        </p:txBody>
      </p:sp>
      <p:sp>
        <p:nvSpPr>
          <p:cNvPr id="2" name="Title 1">
            <a:extLst>
              <a:ext uri="{FF2B5EF4-FFF2-40B4-BE49-F238E27FC236}">
                <a16:creationId xmlns:a16="http://schemas.microsoft.com/office/drawing/2014/main" xmlns=""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 </a:t>
            </a:r>
            <a:r>
              <a:rPr lang="en-US" dirty="0" smtClean="0">
                <a:solidFill>
                  <a:srgbClr val="0B49CB"/>
                </a:solidFill>
                <a:latin typeface="Abadi"/>
              </a:rPr>
              <a:t>      Folium </a:t>
            </a:r>
            <a:r>
              <a:rPr lang="en-US" dirty="0">
                <a:solidFill>
                  <a:srgbClr val="0B49CB"/>
                </a:solidFill>
                <a:latin typeface="Abadi"/>
              </a:rPr>
              <a:t>Map </a:t>
            </a:r>
            <a:r>
              <a:rPr lang="en-US" dirty="0" smtClean="0">
                <a:solidFill>
                  <a:srgbClr val="0B49CB"/>
                </a:solidFill>
                <a:latin typeface="Abadi"/>
              </a:rPr>
              <a:t>to locate the launch sites</a:t>
            </a:r>
            <a:endParaRPr lang="en-US" dirty="0">
              <a:solidFill>
                <a:srgbClr val="0B49CB"/>
              </a:solidFill>
              <a:latin typeface="Abadi"/>
            </a:endParaRPr>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052" y="2561095"/>
            <a:ext cx="9879518" cy="3464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16717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1430990"/>
            <a:ext cx="9745589" cy="4351338"/>
          </a:xfrm>
          <a:prstGeom prst="rect">
            <a:avLst/>
          </a:prstGeom>
        </p:spPr>
        <p:txBody>
          <a:bodyPr lIns="91440" tIns="45720" rIns="91440" bIns="45720" anchor="t">
            <a:normAutofit/>
          </a:bodyPr>
          <a:lstStyle/>
          <a:p>
            <a:pPr>
              <a:spcBef>
                <a:spcPts val="1400"/>
              </a:spcBef>
            </a:pPr>
            <a:r>
              <a:rPr lang="en-US" dirty="0" smtClean="0">
                <a:solidFill>
                  <a:schemeClr val="accent3">
                    <a:lumMod val="25000"/>
                  </a:schemeClr>
                </a:solidFill>
              </a:rPr>
              <a:t>Here, we can see the success and failure launch counts in different colors. </a:t>
            </a: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   Folium Map to show launch site success Rate</a:t>
            </a:r>
            <a:endParaRPr lang="en-US" dirty="0">
              <a:solidFill>
                <a:srgbClr val="0B49CB"/>
              </a:solidFill>
              <a:latin typeface="Abadi"/>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1837" y="2356861"/>
            <a:ext cx="8032750" cy="407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5978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1690688"/>
            <a:ext cx="10515601" cy="4314825"/>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From this Map, we can infer that the launch site is located </a:t>
            </a:r>
            <a:r>
              <a:rPr lang="en-US" sz="2400" b="1" dirty="0"/>
              <a:t>Proximity to Transportation </a:t>
            </a:r>
            <a:r>
              <a:rPr lang="en-US" sz="2400" b="1" dirty="0" smtClean="0"/>
              <a:t>Infrastructure and nearer </a:t>
            </a:r>
            <a:r>
              <a:rPr lang="en-US" sz="2400" b="1" dirty="0"/>
              <a:t>the </a:t>
            </a:r>
            <a:r>
              <a:rPr lang="en-US" sz="2400" b="1" dirty="0" smtClean="0"/>
              <a:t>Equator.</a:t>
            </a: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Folium Map to calculate the nearest distance</a:t>
            </a:r>
            <a:endParaRPr lang="en-US" dirty="0">
              <a:solidFill>
                <a:srgbClr val="0B49CB"/>
              </a:solidFill>
              <a:latin typeface="Abadi"/>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0246" y="2526381"/>
            <a:ext cx="9001125" cy="498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4990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The </a:t>
            </a:r>
            <a:r>
              <a:rPr lang="en-US" sz="2200" dirty="0">
                <a:solidFill>
                  <a:schemeClr val="accent3">
                    <a:lumMod val="25000"/>
                  </a:schemeClr>
                </a:solidFill>
                <a:latin typeface="Abadi"/>
              </a:rPr>
              <a:t>screenshot of launch success count for all sites, in a </a:t>
            </a:r>
            <a:r>
              <a:rPr lang="en-US" sz="2200" dirty="0" smtClean="0">
                <a:solidFill>
                  <a:schemeClr val="accent3">
                    <a:lumMod val="25000"/>
                  </a:schemeClr>
                </a:solidFill>
                <a:latin typeface="Abadi"/>
              </a:rPr>
              <a:t>pie chart. Here, we can compare which launch site has the highest.</a:t>
            </a:r>
            <a:endParaRPr lang="en-US" sz="2200" dirty="0">
              <a:solidFill>
                <a:schemeClr val="accent3">
                  <a:lumMod val="25000"/>
                </a:schemeClr>
              </a:solidFill>
              <a:latin typeface="Abadi"/>
            </a:endParaRPr>
          </a:p>
          <a:p>
            <a:pPr marL="0" indent="0">
              <a:lnSpc>
                <a:spcPct val="100000"/>
              </a:lnSpc>
              <a:spcBef>
                <a:spcPts val="1400"/>
              </a:spcBef>
              <a:buNone/>
            </a:pP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Pie chart of launch success count for all sites</a:t>
            </a:r>
            <a:endParaRPr lang="en-US" dirty="0">
              <a:solidFill>
                <a:srgbClr val="0B49CB"/>
              </a:solidFill>
              <a:latin typeface="Abad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888" y="2898408"/>
            <a:ext cx="10058400" cy="3011497"/>
          </a:xfrm>
          <a:prstGeom prst="rect">
            <a:avLst/>
          </a:prstGeom>
        </p:spPr>
      </p:pic>
    </p:spTree>
    <p:extLst>
      <p:ext uri="{BB962C8B-B14F-4D97-AF65-F5344CB8AC3E}">
        <p14:creationId xmlns:p14="http://schemas.microsoft.com/office/powerpoint/2010/main" val="7001329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958696" y="2136392"/>
            <a:ext cx="10042979" cy="3061250"/>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9600" dirty="0">
                <a:solidFill>
                  <a:schemeClr val="tx1"/>
                </a:solidFill>
                <a:latin typeface="Calibri" pitchFamily="34" charset="0"/>
                <a:cs typeface="Calibri" pitchFamily="34" charset="0"/>
              </a:rPr>
              <a:t>In this Data Science project, </a:t>
            </a:r>
            <a:r>
              <a:rPr lang="en-US" sz="9600" b="1" dirty="0">
                <a:solidFill>
                  <a:schemeClr val="tx1"/>
                </a:solidFill>
                <a:latin typeface="Calibri" pitchFamily="34" charset="0"/>
                <a:cs typeface="Calibri" pitchFamily="34" charset="0"/>
              </a:rPr>
              <a:t>Space Y</a:t>
            </a:r>
            <a:r>
              <a:rPr lang="en-US" sz="9600" dirty="0">
                <a:solidFill>
                  <a:schemeClr val="tx1"/>
                </a:solidFill>
                <a:latin typeface="Calibri" pitchFamily="34" charset="0"/>
                <a:cs typeface="Calibri" pitchFamily="34" charset="0"/>
              </a:rPr>
              <a:t> aims to determine the optimal launch site for the Falcon 9 rocket to enhance operational efficiency and reduce costs. By analyzing launch data collected from </a:t>
            </a:r>
            <a:r>
              <a:rPr lang="en-US" sz="9600" dirty="0" err="1">
                <a:solidFill>
                  <a:schemeClr val="tx1"/>
                </a:solidFill>
                <a:latin typeface="Calibri" pitchFamily="34" charset="0"/>
                <a:cs typeface="Calibri" pitchFamily="34" charset="0"/>
              </a:rPr>
              <a:t>SpaceX's</a:t>
            </a:r>
            <a:r>
              <a:rPr lang="en-US" sz="9600" dirty="0">
                <a:solidFill>
                  <a:schemeClr val="tx1"/>
                </a:solidFill>
                <a:latin typeface="Calibri" pitchFamily="34" charset="0"/>
                <a:cs typeface="Calibri" pitchFamily="34" charset="0"/>
              </a:rPr>
              <a:t> websites, we created a comprehensive dataset, which was meticulously cleaned and preprocessed, including the removal of null values. </a:t>
            </a:r>
            <a:endParaRPr lang="en-US" sz="9600" dirty="0" smtClean="0">
              <a:solidFill>
                <a:schemeClr val="tx1"/>
              </a:solidFill>
              <a:latin typeface="Calibri" pitchFamily="34" charset="0"/>
              <a:cs typeface="Calibri" pitchFamily="34" charset="0"/>
            </a:endParaRPr>
          </a:p>
          <a:p>
            <a:pPr>
              <a:spcBef>
                <a:spcPts val="1400"/>
              </a:spcBef>
            </a:pPr>
            <a:r>
              <a:rPr lang="en-US" sz="9600" dirty="0" smtClean="0">
                <a:solidFill>
                  <a:schemeClr val="tx1"/>
                </a:solidFill>
                <a:latin typeface="Calibri" pitchFamily="34" charset="0"/>
                <a:cs typeface="Calibri" pitchFamily="34" charset="0"/>
              </a:rPr>
              <a:t>Through </a:t>
            </a:r>
            <a:r>
              <a:rPr lang="en-US" sz="9600" dirty="0">
                <a:solidFill>
                  <a:schemeClr val="tx1"/>
                </a:solidFill>
                <a:latin typeface="Calibri" pitchFamily="34" charset="0"/>
                <a:cs typeface="Calibri" pitchFamily="34" charset="0"/>
              </a:rPr>
              <a:t>data exploration and model optimization, we refined key metrics to meet the project's objectives, enabling more informed decision-making for future launches and improved cost-effectiveness for Space Y's Falcon 9 operations.</a:t>
            </a:r>
            <a:endParaRPr lang="en-IN" sz="9600" dirty="0">
              <a:solidFill>
                <a:schemeClr val="tx1"/>
              </a:solidFill>
              <a:latin typeface="Calibri" pitchFamily="34" charset="0"/>
              <a:cs typeface="Calibri" pitchFamily="34" charset="0"/>
            </a:endParaRPr>
          </a:p>
          <a:p>
            <a:pPr>
              <a:spcBef>
                <a:spcPts val="1400"/>
              </a:spcBef>
            </a:pPr>
            <a:endParaRPr lang="en-US" sz="4400" dirty="0">
              <a:solidFill>
                <a:schemeClr val="accent3">
                  <a:lumMod val="25000"/>
                </a:schemeClr>
              </a:solidFill>
              <a:latin typeface="+mn-lt"/>
            </a:endParaRPr>
          </a:p>
        </p:txBody>
      </p:sp>
    </p:spTree>
    <p:extLst>
      <p:ext uri="{BB962C8B-B14F-4D97-AF65-F5344CB8AC3E}">
        <p14:creationId xmlns:p14="http://schemas.microsoft.com/office/powerpoint/2010/main" val="25600613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r>
              <a:rPr lang="en-US" dirty="0" smtClean="0"/>
              <a:t>The most successful launch site is KSC-LC-39A</a:t>
            </a:r>
            <a:endParaRPr lang="en-US" dirty="0"/>
          </a:p>
        </p:txBody>
      </p:sp>
      <p:sp>
        <p:nvSpPr>
          <p:cNvPr id="8" name="Title 1">
            <a:extLst>
              <a:ext uri="{FF2B5EF4-FFF2-40B4-BE49-F238E27FC236}">
                <a16:creationId xmlns:a16="http://schemas.microsoft.com/office/drawing/2014/main" xmlns=""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    Pie chart of the most successful launch site</a:t>
            </a:r>
            <a:endParaRPr lang="en-US" dirty="0">
              <a:solidFill>
                <a:srgbClr val="0B49CB"/>
              </a:solidFill>
              <a:latin typeface="Abadi"/>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2671608"/>
            <a:ext cx="10058400" cy="3011497"/>
          </a:xfrm>
          <a:prstGeom prst="rect">
            <a:avLst/>
          </a:prstGeom>
        </p:spPr>
      </p:pic>
    </p:spTree>
    <p:extLst>
      <p:ext uri="{BB962C8B-B14F-4D97-AF65-F5344CB8AC3E}">
        <p14:creationId xmlns:p14="http://schemas.microsoft.com/office/powerpoint/2010/main" val="18661607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664134" y="1440614"/>
            <a:ext cx="10414662" cy="4351338"/>
          </a:xfrm>
          <a:prstGeom prst="rect">
            <a:avLst/>
          </a:prstGeom>
        </p:spPr>
        <p:txBody>
          <a:bodyPr lIns="91440" tIns="45720" rIns="91440" bIns="45720" anchor="t">
            <a:normAutofit/>
          </a:bodyPr>
          <a:lstStyle/>
          <a:p>
            <a:pPr>
              <a:lnSpc>
                <a:spcPct val="100000"/>
              </a:lnSpc>
              <a:spcBef>
                <a:spcPts val="1400"/>
              </a:spcBef>
            </a:pPr>
            <a:r>
              <a:rPr lang="en-US" sz="2400" dirty="0"/>
              <a:t>The importance of the payload and booster version lies in maintaining an optimal weight to transport the satellite to space. As the payload size increases, accommodating it becomes more challenging</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Scatter Plot of Payload vs. Launch Outcome</a:t>
            </a:r>
            <a:endParaRPr lang="en-US" dirty="0">
              <a:solidFill>
                <a:srgbClr val="0B49CB"/>
              </a:solidFill>
              <a:latin typeface="Abadi"/>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1285" y="2724108"/>
            <a:ext cx="9009246" cy="6858000"/>
          </a:xfrm>
          <a:prstGeom prst="rect">
            <a:avLst/>
          </a:prstGeom>
        </p:spPr>
      </p:pic>
    </p:spTree>
    <p:extLst>
      <p:ext uri="{BB962C8B-B14F-4D97-AF65-F5344CB8AC3E}">
        <p14:creationId xmlns:p14="http://schemas.microsoft.com/office/powerpoint/2010/main" val="2523596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2337" y="1415653"/>
            <a:ext cx="7864051" cy="5222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94460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1" y="1595388"/>
            <a:ext cx="9477960" cy="3811588"/>
          </a:xfrm>
          <a:prstGeom prst="rect">
            <a:avLst/>
          </a:prstGeom>
        </p:spPr>
        <p:txBody>
          <a:bodyPr>
            <a:normAutofit/>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The Confusion Matrix of KNN model is shown as below,</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0693" y="2069323"/>
            <a:ext cx="5098274" cy="4357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50342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r>
              <a:rPr lang="en-US" sz="2400" dirty="0"/>
              <a:t>The best model for predicting a successful launch site should incorporate these discussed factors: proximity to reliable transportation infrastructure, coastal equatorial positioning for efficiency and safety, and distance from populated areas.</a:t>
            </a:r>
          </a:p>
          <a:p>
            <a:r>
              <a:rPr lang="en-US" sz="2400" dirty="0"/>
              <a:t> These factors collectively enhance logistical, operational, and safety outcomes for rocket launches.</a:t>
            </a:r>
          </a:p>
          <a:p>
            <a:r>
              <a:rPr lang="en-US" sz="2400" dirty="0"/>
              <a:t> In this project, we determined that the best model for predicting the success rate of rocket launches is based on the K-Nearest Neighbors (KNN) classification algorithm</a:t>
            </a:r>
            <a:endParaRPr lang="en-IN" sz="2400" dirty="0"/>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r>
              <a:rPr lang="en-IN" sz="2400" dirty="0">
                <a:hlinkClick r:id="rId4"/>
              </a:rPr>
              <a:t>https://github.com/Aruna2897/IBM_Data_science_course_assignments</a:t>
            </a:r>
            <a:endParaRPr lang="en-IN" sz="2400" dirty="0"/>
          </a:p>
          <a:p>
            <a:r>
              <a:rPr lang="en-IN" sz="2400" dirty="0">
                <a:hlinkClick r:id="rId5"/>
              </a:rPr>
              <a:t>https://github.com/Aruna2897/IBM_Data_science_course_assignments/commit/a386e53069810f912ec99c1542aff617f109c9c8</a:t>
            </a:r>
            <a:endParaRPr lang="en-IN" sz="2400"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xmlns=""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xmlns=""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0" y="1455679"/>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smtClean="0">
                <a:solidFill>
                  <a:schemeClr val="bg2">
                    <a:lumMod val="50000"/>
                  </a:schemeClr>
                </a:solidFill>
                <a:latin typeface="Abadi"/>
              </a:rPr>
              <a:t>The data is collected from their official website using API and converted it into a dataframe to proceed further.</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smtClean="0">
                <a:solidFill>
                  <a:schemeClr val="bg2">
                    <a:lumMod val="50000"/>
                  </a:schemeClr>
                </a:solidFill>
                <a:latin typeface="Abadi"/>
              </a:rPr>
              <a:t>Removed the null values in the payload and converted the type's of the column from categorical to numerical to train the model</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smtClean="0">
                <a:solidFill>
                  <a:schemeClr val="bg2">
                    <a:lumMod val="50000"/>
                  </a:schemeClr>
                </a:solidFill>
                <a:latin typeface="Abadi"/>
              </a:rPr>
              <a:t>Using various classification algorithms, we build a model to predict the results based on the requirements.</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895139" y="2341203"/>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2200" dirty="0" smtClean="0">
                <a:solidFill>
                  <a:schemeClr val="accent3">
                    <a:lumMod val="25000"/>
                  </a:schemeClr>
                </a:solidFill>
                <a:latin typeface="Abadi"/>
              </a:rPr>
              <a:t> </a:t>
            </a:r>
            <a:r>
              <a:rPr lang="en-US" dirty="0" smtClean="0">
                <a:solidFill>
                  <a:schemeClr val="accent3">
                    <a:lumMod val="25000"/>
                  </a:schemeClr>
                </a:solidFill>
                <a:latin typeface="+mn-lt"/>
              </a:rPr>
              <a:t>In the following slides, we will see how we collect the data for this project and perform EDA based on the requirements.</a:t>
            </a:r>
            <a:endParaRPr lang="en-US" dirty="0">
              <a:solidFill>
                <a:schemeClr val="accent3">
                  <a:lumMod val="25000"/>
                </a:schemeClr>
              </a:solidFill>
              <a:latin typeface="+mn-lt"/>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27570732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a:t>
            </a:r>
            <a:r>
              <a:rPr lang="en-US" sz="2200" dirty="0" err="1">
                <a:solidFill>
                  <a:srgbClr val="1C7DDB"/>
                </a:solidFill>
                <a:latin typeface="Abadi"/>
              </a:rPr>
              <a:t>SpaceX</a:t>
            </a:r>
            <a:r>
              <a:rPr lang="en-US" sz="2200" dirty="0">
                <a:solidFill>
                  <a:srgbClr val="1C7DDB"/>
                </a:solidFill>
                <a:latin typeface="Abadi"/>
              </a:rPr>
              <a:t> API calls here</a:t>
            </a:r>
            <a:endParaRPr lang="en-US" dirty="0">
              <a:cs typeface="Calibri"/>
            </a:endParaRPr>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0" y="1811463"/>
            <a:ext cx="4408371" cy="4225925"/>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data is obtained from the following url,”</a:t>
            </a:r>
            <a:r>
              <a:rPr lang="en-IN" sz="2400" dirty="0"/>
              <a:t> https://</a:t>
            </a:r>
            <a:r>
              <a:rPr lang="en-IN" sz="2400" dirty="0" smtClean="0"/>
              <a:t>cf-courses-data.s3.us.cloud-object-storage.appdomain.cloud/IBM-DS0321EN-SkillsNetwork/datasets/API_call_spacex_api.json</a:t>
            </a:r>
            <a:r>
              <a:rPr lang="en-US"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The GitHub Url for this </a:t>
            </a:r>
            <a:r>
              <a:rPr lang="en-US" sz="2200" dirty="0">
                <a:solidFill>
                  <a:schemeClr val="accent3">
                    <a:lumMod val="25000"/>
                  </a:schemeClr>
                </a:solidFill>
                <a:latin typeface="Abadi" panose="020B0604020104020204" pitchFamily="34" charset="0"/>
              </a:rPr>
              <a:t>section, https://github.com/Aruna2897/IBM_Data_science_course_assignments/blob/main/jupyter_labs_spacex_data_collection_api.ipynb</a:t>
            </a:r>
          </a:p>
          <a:p>
            <a:endParaRPr lang="en-US" dirty="0"/>
          </a:p>
          <a:p>
            <a:endParaRPr lang="en-US" dirty="0"/>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18" y="1792288"/>
            <a:ext cx="7864754" cy="42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3160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smtClean="0">
                <a:solidFill>
                  <a:schemeClr val="accent3">
                    <a:lumMod val="25000"/>
                  </a:schemeClr>
                </a:solidFill>
                <a:latin typeface="Abadi"/>
              </a:rPr>
              <a:t>The webscraping method is done using beautiful soap library.</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rPr>
              <a:t>GitHub URL of the completed web scraping notebook, https://github.com/Aruna2897/IBM_Data_science_course_assignments/blob/main/jupyter-labs-webscraping%20(1).ipynb</a:t>
            </a:r>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Oval 4"/>
          <p:cNvSpPr/>
          <p:nvPr/>
        </p:nvSpPr>
        <p:spPr>
          <a:xfrm>
            <a:off x="8332754" y="1240099"/>
            <a:ext cx="1311760" cy="5385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Start</a:t>
            </a:r>
            <a:endParaRPr lang="en-IN" dirty="0"/>
          </a:p>
        </p:txBody>
      </p:sp>
      <p:sp>
        <p:nvSpPr>
          <p:cNvPr id="7" name="Oval 6"/>
          <p:cNvSpPr/>
          <p:nvPr/>
        </p:nvSpPr>
        <p:spPr>
          <a:xfrm>
            <a:off x="8429006" y="6345396"/>
            <a:ext cx="1494640" cy="5126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Stop</a:t>
            </a:r>
            <a:endParaRPr lang="en-IN" dirty="0"/>
          </a:p>
        </p:txBody>
      </p:sp>
      <p:cxnSp>
        <p:nvCxnSpPr>
          <p:cNvPr id="9" name="Straight Arrow Connector 8"/>
          <p:cNvCxnSpPr>
            <a:stCxn id="5" idx="4"/>
          </p:cNvCxnSpPr>
          <p:nvPr/>
        </p:nvCxnSpPr>
        <p:spPr>
          <a:xfrm>
            <a:off x="8988634" y="1778686"/>
            <a:ext cx="0" cy="39662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7880366" y="2175309"/>
            <a:ext cx="2360913" cy="10587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Exact the data using Beautiful soap library</a:t>
            </a:r>
            <a:endParaRPr lang="en-IN" dirty="0"/>
          </a:p>
        </p:txBody>
      </p:sp>
      <p:cxnSp>
        <p:nvCxnSpPr>
          <p:cNvPr id="13" name="Straight Arrow Connector 12"/>
          <p:cNvCxnSpPr>
            <a:stCxn id="10" idx="2"/>
          </p:cNvCxnSpPr>
          <p:nvPr/>
        </p:nvCxnSpPr>
        <p:spPr>
          <a:xfrm flipH="1">
            <a:off x="9060822" y="3234088"/>
            <a:ext cx="1" cy="51013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7764862" y="3744227"/>
            <a:ext cx="2591920" cy="8277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Get the tables values of the website</a:t>
            </a:r>
            <a:endParaRPr lang="en-IN" dirty="0"/>
          </a:p>
        </p:txBody>
      </p:sp>
      <p:cxnSp>
        <p:nvCxnSpPr>
          <p:cNvPr id="20" name="Straight Arrow Connector 19"/>
          <p:cNvCxnSpPr>
            <a:stCxn id="14" idx="2"/>
          </p:cNvCxnSpPr>
          <p:nvPr/>
        </p:nvCxnSpPr>
        <p:spPr>
          <a:xfrm>
            <a:off x="9060822" y="4572000"/>
            <a:ext cx="1" cy="5390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7764862" y="5111015"/>
            <a:ext cx="2707424" cy="770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Convert it into a dataframe using pandas and perform the EDA methods</a:t>
            </a:r>
            <a:endParaRPr lang="en-IN" dirty="0"/>
          </a:p>
        </p:txBody>
      </p:sp>
      <p:cxnSp>
        <p:nvCxnSpPr>
          <p:cNvPr id="23" name="Straight Arrow Connector 22"/>
          <p:cNvCxnSpPr>
            <a:stCxn id="21" idx="2"/>
          </p:cNvCxnSpPr>
          <p:nvPr/>
        </p:nvCxnSpPr>
        <p:spPr>
          <a:xfrm>
            <a:off x="9118574" y="5881036"/>
            <a:ext cx="0" cy="4643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microsoft.com/office/2006/documentManagement/types"/>
    <ds:schemaRef ds:uri="http://schemas.microsoft.com/office/2006/metadata/properties"/>
    <ds:schemaRef ds:uri="http://purl.org/dc/elements/1.1/"/>
    <ds:schemaRef ds:uri="http://schemas.openxmlformats.org/package/2006/metadata/core-properties"/>
    <ds:schemaRef ds:uri="http://purl.org/dc/terms/"/>
    <ds:schemaRef ds:uri="http://schemas.microsoft.com/office/infopath/2007/PartnerControls"/>
    <ds:schemaRef ds:uri="f80a141d-92ca-4d3d-9308-f7e7b1d44ce8"/>
    <ds:schemaRef ds:uri="155be751-a274-42e8-93fb-f39d3b9bccc8"/>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413</TotalTime>
  <Words>1583</Words>
  <Application>Microsoft Office PowerPoint</Application>
  <PresentationFormat>Custom</PresentationFormat>
  <Paragraphs>198</Paragraphs>
  <Slides>47</Slides>
  <Notes>5</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Windows User</cp:lastModifiedBy>
  <cp:revision>264</cp:revision>
  <dcterms:created xsi:type="dcterms:W3CDTF">2021-04-29T18:58:34Z</dcterms:created>
  <dcterms:modified xsi:type="dcterms:W3CDTF">2024-11-05T17:25:49Z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